
<file path=[Content_Types].xml><?xml version="1.0" encoding="utf-8"?>
<Types xmlns="http://schemas.openxmlformats.org/package/2006/content-types"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</p:sldIdLst>
  <p:sldSz cx="14630400" cy="8229600"/>
  <p:notesSz cx="8229600" cy="14630400"/>
  <p:embeddedFontLst>
    <p:embeddedFont>
      <p:font typeface="Montserrat" pitchFamily="34" charset="0"/>
      <p:bold r:id="rId28"/>
    </p:embeddedFont>
    <p:embeddedFont>
      <p:font typeface="Montserrat" pitchFamily="34" charset="-122"/>
      <p:bold r:id="rId29"/>
    </p:embeddedFont>
    <p:embeddedFont>
      <p:font typeface="Montserrat" pitchFamily="34" charset="-120"/>
      <p:bold r:id="rId30"/>
    </p:embeddedFont>
    <p:embeddedFont>
      <p:font typeface="Heebo Light" pitchFamily="34" charset="0"/>
      <p:bold r:id="rId31"/>
    </p:embeddedFont>
    <p:embeddedFont>
      <p:font typeface="Heebo Light" pitchFamily="34" charset="-122"/>
      <p:bold r:id="rId32"/>
    </p:embeddedFont>
    <p:embeddedFont>
      <p:font typeface="Heebo Light" pitchFamily="34" charset="-120"/>
      <p:bold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.png"/><Relationship Id="rId3" Type="http://schemas.microsoft.com/office/2007/relationships/media" Target="../media/audio10.wav"/><Relationship Id="rId2" Type="http://schemas.openxmlformats.org/officeDocument/2006/relationships/audio" Target="../media/audio10.wav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audio11.wav"/><Relationship Id="rId2" Type="http://schemas.openxmlformats.org/officeDocument/2006/relationships/audio" Target="../media/audio11.wav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3" Type="http://schemas.microsoft.com/office/2007/relationships/media" Target="../media/audio12.wav"/><Relationship Id="rId2" Type="http://schemas.openxmlformats.org/officeDocument/2006/relationships/audio" Target="../media/audio12.wav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media" Target="../media/audio13.wav"/><Relationship Id="rId3" Type="http://schemas.openxmlformats.org/officeDocument/2006/relationships/audio" Target="../media/audio13.wav"/><Relationship Id="rId2" Type="http://schemas.openxmlformats.org/officeDocument/2006/relationships/image" Target="../media/image4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microsoft.com/office/2007/relationships/media" Target="../media/audio14.wav"/><Relationship Id="rId3" Type="http://schemas.openxmlformats.org/officeDocument/2006/relationships/audio" Target="../media/audio14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.png"/><Relationship Id="rId3" Type="http://schemas.microsoft.com/office/2007/relationships/media" Target="../media/audio15.wav"/><Relationship Id="rId2" Type="http://schemas.openxmlformats.org/officeDocument/2006/relationships/audio" Target="../media/audio15.wav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media" Target="../media/audio16.wav"/><Relationship Id="rId4" Type="http://schemas.openxmlformats.org/officeDocument/2006/relationships/audio" Target="../media/audio16.wav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microsoft.com/office/2007/relationships/media" Target="../media/audio17.wav"/><Relationship Id="rId3" Type="http://schemas.openxmlformats.org/officeDocument/2006/relationships/audio" Target="../media/audio17.wav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5.png"/><Relationship Id="rId3" Type="http://schemas.microsoft.com/office/2007/relationships/media" Target="../media/audio18.wav"/><Relationship Id="rId2" Type="http://schemas.openxmlformats.org/officeDocument/2006/relationships/audio" Target="../media/audio18.wav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microsoft.com/office/2007/relationships/media" Target="../media/audio19.wav"/><Relationship Id="rId7" Type="http://schemas.openxmlformats.org/officeDocument/2006/relationships/audio" Target="../media/audio19.wav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3" Type="http://schemas.microsoft.com/office/2007/relationships/media" Target="../media/audio2.wav"/><Relationship Id="rId2" Type="http://schemas.openxmlformats.org/officeDocument/2006/relationships/audio" Target="../media/audio2.wav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media" Target="../media/audio20.wav"/><Relationship Id="rId3" Type="http://schemas.openxmlformats.org/officeDocument/2006/relationships/audio" Target="../media/audio20.wav"/><Relationship Id="rId2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3" Type="http://schemas.microsoft.com/office/2007/relationships/media" Target="../media/audio21.wav"/><Relationship Id="rId2" Type="http://schemas.openxmlformats.org/officeDocument/2006/relationships/audio" Target="../media/audio21.wav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microsoft.com/office/2007/relationships/media" Target="../media/audio3.wav"/><Relationship Id="rId2" Type="http://schemas.openxmlformats.org/officeDocument/2006/relationships/audio" Target="../media/audio3.wav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5.png"/><Relationship Id="rId7" Type="http://schemas.microsoft.com/office/2007/relationships/media" Target="../media/audio4.wav"/><Relationship Id="rId6" Type="http://schemas.openxmlformats.org/officeDocument/2006/relationships/audio" Target="../media/audio4.wav"/><Relationship Id="rId5" Type="http://schemas.openxmlformats.org/officeDocument/2006/relationships/image" Target="../media/image4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.png"/><Relationship Id="rId3" Type="http://schemas.microsoft.com/office/2007/relationships/media" Target="../media/audio5.wav"/><Relationship Id="rId2" Type="http://schemas.openxmlformats.org/officeDocument/2006/relationships/audio" Target="../media/audio5.wav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media" Target="../media/audio6.wav"/><Relationship Id="rId3" Type="http://schemas.openxmlformats.org/officeDocument/2006/relationships/audio" Target="../media/audio6.wav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5.png"/><Relationship Id="rId7" Type="http://schemas.microsoft.com/office/2007/relationships/media" Target="../media/audio7.wav"/><Relationship Id="rId6" Type="http://schemas.openxmlformats.org/officeDocument/2006/relationships/audio" Target="../media/audio7.wav"/><Relationship Id="rId5" Type="http://schemas.openxmlformats.org/officeDocument/2006/relationships/image" Target="../media/image4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5.png"/><Relationship Id="rId3" Type="http://schemas.microsoft.com/office/2007/relationships/media" Target="../media/audio8.wav"/><Relationship Id="rId2" Type="http://schemas.openxmlformats.org/officeDocument/2006/relationships/audio" Target="../media/audio8.wav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.png"/><Relationship Id="rId3" Type="http://schemas.microsoft.com/office/2007/relationships/media" Target="../media/audio9.wav"/><Relationship Id="rId2" Type="http://schemas.openxmlformats.org/officeDocument/2006/relationships/audio" Target="../media/audio9.wav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18053"/>
            <a:ext cx="7570946" cy="42133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Indoor Prototypes to Robust Outdoor Autonomy: A Comprehensive Analysis of State-of-the-Art SLAM Algorithms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2927" y="5168503"/>
            <a:ext cx="7570946" cy="1797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Welcome to this presentation on the evolution of Simultaneous Localization and Mapping (SLAM) algorithms. We will explore the key principles, cutting-edge techniques, and emerging trends in this dynamic field, focusing on the challenges and opportunities of applying SLAM to large-scale outdoor environments.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2927" y="7236023"/>
            <a:ext cx="359569" cy="359569"/>
          </a:xfrm>
          <a:prstGeom prst="roundRect">
            <a:avLst>
              <a:gd name="adj" fmla="val 2542790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44772" y="7219117"/>
            <a:ext cx="4005143" cy="393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Muhammad Zeeshan Asghar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10" name="Slide 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64285" y="761238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17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394" y="748189"/>
            <a:ext cx="7233047" cy="6038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LOAM: Algorithmic Highlights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6394" y="1738432"/>
            <a:ext cx="3750707" cy="637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1343739" y="2617589"/>
            <a:ext cx="2415897" cy="301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Extraction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6394" y="3035379"/>
            <a:ext cx="3750707" cy="12363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LOAM extracts geometric features from LiDAR data, such as edges and planes, which are used for robust registration and pose estimation.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716899" y="1738432"/>
            <a:ext cx="3750707" cy="637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5280184" y="2617589"/>
            <a:ext cx="2624018" cy="301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Odometry Estimation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716899" y="3035379"/>
            <a:ext cx="3750707" cy="927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odometry thread in LOAM estimates the robot's pose incrementally using these extracted features and LiDAR scans.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6394" y="4947999"/>
            <a:ext cx="3750707" cy="637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1343739" y="5827157"/>
            <a:ext cx="2415897" cy="301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Mapping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76394" y="6244947"/>
            <a:ext cx="3750707" cy="12363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mapping thread refines the global map and reduces drift by integrating new measurements and correcting accumulated errors.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716899" y="4947999"/>
            <a:ext cx="3750707" cy="637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5000" dirty="0"/>
          </a:p>
        </p:txBody>
      </p:sp>
      <p:sp>
        <p:nvSpPr>
          <p:cNvPr id="14" name="Text 11"/>
          <p:cNvSpPr/>
          <p:nvPr/>
        </p:nvSpPr>
        <p:spPr>
          <a:xfrm>
            <a:off x="4922282" y="5827157"/>
            <a:ext cx="3339941" cy="301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Registration Cost Functions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716899" y="6244947"/>
            <a:ext cx="3750707" cy="12363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LOAM employs robust registration cost functions based on point-to-line and point-to-plane distances to minimize registration errors and enhance stability.</a:t>
            </a:r>
            <a:endParaRPr lang="en-US" sz="1500" dirty="0"/>
          </a:p>
        </p:txBody>
      </p:sp>
      <p:pic>
        <p:nvPicPr>
          <p:cNvPr id="17" name="10 - LOAM focuses on extractin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63015" y="748157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70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Deep Dive into Multi-Sensor Integration and Emerging Frontiers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45263"/>
            <a:ext cx="755642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will now delve into the innovative approaches that are driving progress in outdoor SLAM, focusing on multi-sensor fusion and emerging frontiers like direct visual methods and learning-based techniques.</a:t>
            </a:r>
            <a:endParaRPr lang="en-US" sz="1750" dirty="0"/>
          </a:p>
        </p:txBody>
      </p:sp>
      <p:pic>
        <p:nvPicPr>
          <p:cNvPr id="5" name="Let-s now look at key adv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87780" y="758126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6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VINS-Fusion: Robustness Through Multi-Sensor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VINS-Fusion, a leading SLAM framework, leverages multi-sensor fusion to enhance robustness and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 integrating visual, inertial, and optional LiDAR data, VINS-Fusion achieves highly reliable localization and mapping.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7" name="11 - VINS-Fusion enhances SLAM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84885" y="737997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6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VINS-Fusion: Algorithmic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3386138"/>
            <a:ext cx="12287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Tightly-Coupled Fusion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45875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VINS-Fusion optimizes all sensor constraints within a unified factor graph.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3386138"/>
            <a:ext cx="19323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IMU Preintegration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IMU preintegration efficiently summarizes high-frequency IMU data, reducing computational burden.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810131"/>
            <a:ext cx="19192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LiDAR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Optional LiDAR integration enhances accuracy in feature-sparse or unreliable visual environments.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17" name="12 - VINS-Fusion employs tight 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43940" y="749871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58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8669" y="611862"/>
            <a:ext cx="7586663" cy="20859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Frontiers in SLAM: Beyond Traditional Methods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8669" y="3031569"/>
            <a:ext cx="3682127" cy="2712839"/>
          </a:xfrm>
          <a:prstGeom prst="roundRect">
            <a:avLst>
              <a:gd name="adj" fmla="val 34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8697" y="3261598"/>
            <a:ext cx="3054906" cy="347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Visual Methods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8697" y="3742730"/>
            <a:ext cx="3222069" cy="1423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LSD-SLAM and DSO optimize directly on pixel intensities, achieving robustness and dense mapping.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204" y="3031569"/>
            <a:ext cx="3682127" cy="2712839"/>
          </a:xfrm>
          <a:prstGeom prst="roundRect">
            <a:avLst>
              <a:gd name="adj" fmla="val 34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3233" y="3261598"/>
            <a:ext cx="3222069" cy="6953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and Dynamic-Scene SLAM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3233" y="4090392"/>
            <a:ext cx="3222069" cy="1423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DynaSLAM incorporates semantic segmentation, handling dynamic objects and improving map consistency.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8669" y="5966817"/>
            <a:ext cx="7586663" cy="1653183"/>
          </a:xfrm>
          <a:prstGeom prst="roundRect">
            <a:avLst>
              <a:gd name="adj" fmla="val 565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8697" y="6196846"/>
            <a:ext cx="3952042" cy="347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Learning-Based Approaches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8697" y="6677978"/>
            <a:ext cx="7126605" cy="7119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SuperGlue and DeepVO utilize neural networks for feature matching and motion estimation, offering higher accuracy and efficiency.</a:t>
            </a:r>
            <a:endParaRPr lang="en-US" sz="1750" dirty="0"/>
          </a:p>
        </p:txBody>
      </p:sp>
      <p:pic>
        <p:nvPicPr>
          <p:cNvPr id="13" name="Picture 12"/>
          <p:cNvPicPr/>
          <p:nvPr/>
        </p:nvPicPr>
        <p:blipFill>
          <a:blip r:embed="rId1"/>
          <a:stretch>
            <a:fillRect/>
          </a:stretch>
        </p:blipFill>
        <p:spPr>
          <a:xfrm>
            <a:off x="8365490" y="2447925"/>
            <a:ext cx="6460490" cy="5446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15" name="13 - Moving beyond foundationa 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2020" y="739013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58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17866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Visual Methods: LSD-SLAM and DSO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450877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Photometric Error Minimization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Direct methods align images based on pixel intensities, handling illumination changes with robust models.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44103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Semi-Dense or Dense Mapping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LSD-SLAM and DSO provide richer geometric detail compared to sparse feature-based methods.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7" name="14 - Direct methods like LSD-S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1520" y="729107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1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797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and Dynamic-Scene SLAM: DynaSLAM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256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19481"/>
            <a:ext cx="34699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Segmentation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09899"/>
            <a:ext cx="360807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DynaSLAM utilizes deep learning (e.g., Mask R-CNN) to identify dynamic objects, enhancing map consistency.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6256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4194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Loop Closure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909899"/>
            <a:ext cx="360818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Focusing on static landmarks reduces false loop closures, leading to more accurate and reliable maps.</a:t>
            </a:r>
            <a:endParaRPr lang="en-US" sz="1750" dirty="0"/>
          </a:p>
        </p:txBody>
      </p:sp>
      <p:pic>
        <p:nvPicPr>
          <p:cNvPr id="11" name="15 - DynaSLAM integrates seman 1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11250" y="745553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6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35330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Learning-Based Approaches: SuperGlue and DeepVO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201829"/>
            <a:ext cx="30480" cy="4292322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</p:sp>
      <p:sp>
        <p:nvSpPr>
          <p:cNvPr id="5" name="Shape 2"/>
          <p:cNvSpPr/>
          <p:nvPr/>
        </p:nvSpPr>
        <p:spPr>
          <a:xfrm>
            <a:off x="1358622" y="369689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</p:sp>
      <p:sp>
        <p:nvSpPr>
          <p:cNvPr id="6" name="Shape 3"/>
          <p:cNvSpPr/>
          <p:nvPr/>
        </p:nvSpPr>
        <p:spPr>
          <a:xfrm>
            <a:off x="878800" y="34569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2515" y="3541990"/>
            <a:ext cx="12287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4286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SuperGlue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919061"/>
            <a:ext cx="596872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SuperGlue employs graph neural networks for feature matching, ensuring mutual consistency and global coherence.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95645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</p:sp>
      <p:sp>
        <p:nvSpPr>
          <p:cNvPr id="11" name="Shape 8"/>
          <p:cNvSpPr/>
          <p:nvPr/>
        </p:nvSpPr>
        <p:spPr>
          <a:xfrm>
            <a:off x="878800" y="57165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7272" y="5801558"/>
            <a:ext cx="19323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568821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DeepVO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6178629"/>
            <a:ext cx="596872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DeepVO performs end-to-end visual odometry using deep recurrent convolutional networks, capturing complex motion patterns.</a:t>
            </a:r>
            <a:endParaRPr lang="en-US" sz="1750" dirty="0"/>
          </a:p>
        </p:txBody>
      </p:sp>
      <p:pic>
        <p:nvPicPr>
          <p:cNvPr id="15" name="Picture 14"/>
          <p:cNvPicPr/>
          <p:nvPr/>
        </p:nvPicPr>
        <p:blipFill>
          <a:blip r:embed="rId1"/>
          <a:srcRect t="22720"/>
          <a:stretch>
            <a:fillRect/>
          </a:stretch>
        </p:blipFill>
        <p:spPr>
          <a:xfrm>
            <a:off x="7943850" y="2980055"/>
            <a:ext cx="6466840" cy="46659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2" name="16 - SuperGlue utilizes graph 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84885" y="726757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2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530" y="642223"/>
            <a:ext cx="8723233" cy="552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Comparative Analysis of SLAM Methods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8530" y="1459468"/>
            <a:ext cx="13393341" cy="6127909"/>
          </a:xfrm>
          <a:prstGeom prst="roundRect">
            <a:avLst>
              <a:gd name="adj" fmla="val 121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6150" y="1467088"/>
            <a:ext cx="13380720" cy="50982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803315" y="1580674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Method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3037165" y="1580674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Sensors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267206" y="1580674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Core Idea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497247" y="1580674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Strengths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9727287" y="1580674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Limitations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1957328" y="1580674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Outdoor Suitability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26150" y="1976914"/>
            <a:ext cx="13380720" cy="79248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803315" y="2090499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VINS-Fusion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3037165" y="2090499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Visual, Inertial, LiDAR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5267206" y="2090499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Tightly-coupled multi-sensor fusion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497247" y="2090499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Robustness, accuracy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9727287" y="2090499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Computational complexity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11957328" y="2090499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626150" y="2769394"/>
            <a:ext cx="13380720" cy="792480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803315" y="2882979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LSD-SLAM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3037165" y="2882979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5267206" y="2882979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Direct visual optimization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497247" y="2882979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Dense mapping, illumination invariance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9727287" y="2882979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Computational cost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11957328" y="2882979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Medium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626150" y="3561874"/>
            <a:ext cx="13380720" cy="107513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6" name="Text 24"/>
          <p:cNvSpPr/>
          <p:nvPr/>
        </p:nvSpPr>
        <p:spPr>
          <a:xfrm>
            <a:off x="803315" y="3675459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DSO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3037165" y="3675459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5267206" y="3675459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Direct visual optimization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7497247" y="3675459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Semi-dense mapping, real-time performance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9727287" y="3675459"/>
            <a:ext cx="1869043" cy="847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Sensitivity to textureless environments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11957328" y="3675459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Medium</a:t>
            </a:r>
            <a:endParaRPr lang="en-US" sz="1350" dirty="0"/>
          </a:p>
        </p:txBody>
      </p:sp>
      <p:sp>
        <p:nvSpPr>
          <p:cNvPr id="32" name="Shape 30"/>
          <p:cNvSpPr/>
          <p:nvPr/>
        </p:nvSpPr>
        <p:spPr>
          <a:xfrm>
            <a:off x="626150" y="4637008"/>
            <a:ext cx="13380720" cy="107513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33" name="Text 31"/>
          <p:cNvSpPr/>
          <p:nvPr/>
        </p:nvSpPr>
        <p:spPr>
          <a:xfrm>
            <a:off x="803315" y="4750594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DynaSLAM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3037165" y="4750594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Visual, Semantic</a:t>
            </a:r>
            <a:endParaRPr lang="en-US" sz="1350" dirty="0"/>
          </a:p>
        </p:txBody>
      </p:sp>
      <p:sp>
        <p:nvSpPr>
          <p:cNvPr id="35" name="Text 33"/>
          <p:cNvSpPr/>
          <p:nvPr/>
        </p:nvSpPr>
        <p:spPr>
          <a:xfrm>
            <a:off x="5267206" y="4750594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Semantic segmentation for dynamic filtering</a:t>
            </a:r>
            <a:endParaRPr lang="en-US" sz="1350" dirty="0"/>
          </a:p>
        </p:txBody>
      </p:sp>
      <p:sp>
        <p:nvSpPr>
          <p:cNvPr id="36" name="Text 34"/>
          <p:cNvSpPr/>
          <p:nvPr/>
        </p:nvSpPr>
        <p:spPr>
          <a:xfrm>
            <a:off x="7497247" y="4750594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Enhanced loop closure, robust mapping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9727287" y="4750594"/>
            <a:ext cx="1869043" cy="847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Computational requirements for semantic segmentation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11957328" y="4750594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Medium</a:t>
            </a:r>
            <a:endParaRPr lang="en-US" sz="1350" dirty="0"/>
          </a:p>
        </p:txBody>
      </p:sp>
      <p:sp>
        <p:nvSpPr>
          <p:cNvPr id="39" name="Shape 37"/>
          <p:cNvSpPr/>
          <p:nvPr/>
        </p:nvSpPr>
        <p:spPr>
          <a:xfrm>
            <a:off x="626150" y="5712143"/>
            <a:ext cx="13380720" cy="79248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40" name="Text 38"/>
          <p:cNvSpPr/>
          <p:nvPr/>
        </p:nvSpPr>
        <p:spPr>
          <a:xfrm>
            <a:off x="803315" y="5825728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SuperGlue</a:t>
            </a:r>
            <a:endParaRPr lang="en-US" sz="1350" dirty="0"/>
          </a:p>
        </p:txBody>
      </p:sp>
      <p:sp>
        <p:nvSpPr>
          <p:cNvPr id="41" name="Text 39"/>
          <p:cNvSpPr/>
          <p:nvPr/>
        </p:nvSpPr>
        <p:spPr>
          <a:xfrm>
            <a:off x="3037165" y="5825728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</a:t>
            </a:r>
            <a:endParaRPr lang="en-US" sz="1350" dirty="0"/>
          </a:p>
        </p:txBody>
      </p:sp>
      <p:sp>
        <p:nvSpPr>
          <p:cNvPr id="42" name="Text 40"/>
          <p:cNvSpPr/>
          <p:nvPr/>
        </p:nvSpPr>
        <p:spPr>
          <a:xfrm>
            <a:off x="5267206" y="5825728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Learned feature matching</a:t>
            </a:r>
            <a:endParaRPr lang="en-US" sz="1350" dirty="0"/>
          </a:p>
        </p:txBody>
      </p:sp>
      <p:sp>
        <p:nvSpPr>
          <p:cNvPr id="43" name="Text 41"/>
          <p:cNvSpPr/>
          <p:nvPr/>
        </p:nvSpPr>
        <p:spPr>
          <a:xfrm>
            <a:off x="7497247" y="5825728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 accuracy, global coherence</a:t>
            </a:r>
            <a:endParaRPr lang="en-US" sz="1350" dirty="0"/>
          </a:p>
        </p:txBody>
      </p:sp>
      <p:sp>
        <p:nvSpPr>
          <p:cNvPr id="44" name="Text 42"/>
          <p:cNvSpPr/>
          <p:nvPr/>
        </p:nvSpPr>
        <p:spPr>
          <a:xfrm>
            <a:off x="9727287" y="5825728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Requires training data</a:t>
            </a:r>
            <a:endParaRPr lang="en-US" sz="1350" dirty="0"/>
          </a:p>
        </p:txBody>
      </p:sp>
      <p:sp>
        <p:nvSpPr>
          <p:cNvPr id="45" name="Text 43"/>
          <p:cNvSpPr/>
          <p:nvPr/>
        </p:nvSpPr>
        <p:spPr>
          <a:xfrm>
            <a:off x="11957328" y="5825728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</a:t>
            </a:r>
            <a:endParaRPr lang="en-US" sz="1350" dirty="0"/>
          </a:p>
        </p:txBody>
      </p:sp>
      <p:sp>
        <p:nvSpPr>
          <p:cNvPr id="46" name="Shape 44"/>
          <p:cNvSpPr/>
          <p:nvPr/>
        </p:nvSpPr>
        <p:spPr>
          <a:xfrm>
            <a:off x="626150" y="6504623"/>
            <a:ext cx="13380720" cy="107513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47" name="Text 45"/>
          <p:cNvSpPr/>
          <p:nvPr/>
        </p:nvSpPr>
        <p:spPr>
          <a:xfrm>
            <a:off x="803315" y="6618208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DeepVO</a:t>
            </a:r>
            <a:endParaRPr lang="en-US" sz="1350" dirty="0"/>
          </a:p>
        </p:txBody>
      </p:sp>
      <p:sp>
        <p:nvSpPr>
          <p:cNvPr id="48" name="Text 46"/>
          <p:cNvSpPr/>
          <p:nvPr/>
        </p:nvSpPr>
        <p:spPr>
          <a:xfrm>
            <a:off x="3037165" y="6618208"/>
            <a:ext cx="186904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</a:t>
            </a:r>
            <a:endParaRPr lang="en-US" sz="1350" dirty="0"/>
          </a:p>
        </p:txBody>
      </p:sp>
      <p:sp>
        <p:nvSpPr>
          <p:cNvPr id="49" name="Text 47"/>
          <p:cNvSpPr/>
          <p:nvPr/>
        </p:nvSpPr>
        <p:spPr>
          <a:xfrm>
            <a:off x="5267206" y="6618208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End-to-end visual odometry</a:t>
            </a:r>
            <a:endParaRPr lang="en-US" sz="1350" dirty="0"/>
          </a:p>
        </p:txBody>
      </p:sp>
      <p:sp>
        <p:nvSpPr>
          <p:cNvPr id="50" name="Text 48"/>
          <p:cNvSpPr/>
          <p:nvPr/>
        </p:nvSpPr>
        <p:spPr>
          <a:xfrm>
            <a:off x="7497247" y="6618208"/>
            <a:ext cx="1869043" cy="847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Handles complex motion, real-time performance</a:t>
            </a:r>
            <a:endParaRPr lang="en-US" sz="1350" dirty="0"/>
          </a:p>
        </p:txBody>
      </p:sp>
      <p:sp>
        <p:nvSpPr>
          <p:cNvPr id="51" name="Text 49"/>
          <p:cNvSpPr/>
          <p:nvPr/>
        </p:nvSpPr>
        <p:spPr>
          <a:xfrm>
            <a:off x="9727287" y="6618208"/>
            <a:ext cx="1869043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Requires large datasets for training</a:t>
            </a:r>
            <a:endParaRPr lang="en-US" sz="1350" dirty="0"/>
          </a:p>
        </p:txBody>
      </p:sp>
      <p:sp>
        <p:nvSpPr>
          <p:cNvPr id="52" name="Text 50"/>
          <p:cNvSpPr/>
          <p:nvPr/>
        </p:nvSpPr>
        <p:spPr>
          <a:xfrm>
            <a:off x="11957328" y="6618208"/>
            <a:ext cx="1872853" cy="282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</a:t>
            </a:r>
            <a:endParaRPr lang="en-US" sz="135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2845" y="7660005"/>
            <a:ext cx="2027555" cy="480695"/>
          </a:xfrm>
          <a:prstGeom prst="rect">
            <a:avLst/>
          </a:prstGeom>
        </p:spPr>
      </p:pic>
      <p:pic>
        <p:nvPicPr>
          <p:cNvPr id="55" name="17 - Here-s a comparative over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17550" y="718375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4405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4363"/>
            <a:ext cx="13068776" cy="13944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Persistent Challenges and Future Directions in Outdoor SLAM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1020" y="2454950"/>
            <a:ext cx="1293733" cy="794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7404" y="2714863"/>
            <a:ext cx="100727" cy="446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4917758" y="2677954"/>
            <a:ext cx="2321838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Scenes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4750475" y="3262074"/>
            <a:ext cx="9043392" cy="15240"/>
          </a:xfrm>
          <a:prstGeom prst="roundRect">
            <a:avLst>
              <a:gd name="adj" fmla="val 614868"/>
            </a:avLst>
          </a:prstGeom>
          <a:solidFill>
            <a:srgbClr val="4A2C85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54" y="3305175"/>
            <a:ext cx="2587585" cy="794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8710" y="3479363"/>
            <a:ext cx="158353" cy="446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564743" y="3528179"/>
            <a:ext cx="2608898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Lifelong Operation</a:t>
            </a:r>
            <a:endParaRPr lang="en-US" sz="2150" dirty="0"/>
          </a:p>
        </p:txBody>
      </p:sp>
      <p:sp>
        <p:nvSpPr>
          <p:cNvPr id="10" name="Shape 6"/>
          <p:cNvSpPr/>
          <p:nvPr/>
        </p:nvSpPr>
        <p:spPr>
          <a:xfrm>
            <a:off x="5397460" y="4112300"/>
            <a:ext cx="8396407" cy="15240"/>
          </a:xfrm>
          <a:prstGeom prst="roundRect">
            <a:avLst>
              <a:gd name="adj" fmla="val 614868"/>
            </a:avLst>
          </a:prstGeom>
          <a:solidFill>
            <a:srgbClr val="4A2C85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287" y="4155400"/>
            <a:ext cx="3881318" cy="7945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9306" y="4329589"/>
            <a:ext cx="157282" cy="446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6211610" y="4378404"/>
            <a:ext cx="2717602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 Invariance</a:t>
            </a:r>
            <a:endParaRPr lang="en-US" sz="2150" dirty="0"/>
          </a:p>
        </p:txBody>
      </p:sp>
      <p:sp>
        <p:nvSpPr>
          <p:cNvPr id="14" name="Shape 9"/>
          <p:cNvSpPr/>
          <p:nvPr/>
        </p:nvSpPr>
        <p:spPr>
          <a:xfrm>
            <a:off x="6044327" y="4962525"/>
            <a:ext cx="7749540" cy="15240"/>
          </a:xfrm>
          <a:prstGeom prst="roundRect">
            <a:avLst>
              <a:gd name="adj" fmla="val 614868"/>
            </a:avLst>
          </a:prstGeom>
          <a:solidFill>
            <a:srgbClr val="4A2C85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302" y="5005626"/>
            <a:ext cx="5175171" cy="79450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55613" y="5179814"/>
            <a:ext cx="184309" cy="446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1"/>
          <p:cNvSpPr/>
          <p:nvPr/>
        </p:nvSpPr>
        <p:spPr>
          <a:xfrm>
            <a:off x="6858476" y="5228630"/>
            <a:ext cx="1397913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8" name="Shape 12"/>
          <p:cNvSpPr/>
          <p:nvPr/>
        </p:nvSpPr>
        <p:spPr>
          <a:xfrm>
            <a:off x="6691193" y="5812750"/>
            <a:ext cx="7102673" cy="15240"/>
          </a:xfrm>
          <a:prstGeom prst="roundRect">
            <a:avLst>
              <a:gd name="adj" fmla="val 614868"/>
            </a:avLst>
          </a:prstGeom>
          <a:solidFill>
            <a:srgbClr val="4A2C85"/>
          </a:solidFill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35" y="5855851"/>
            <a:ext cx="6469023" cy="794504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68948" y="6030039"/>
            <a:ext cx="157877" cy="446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4"/>
          <p:cNvSpPr/>
          <p:nvPr/>
        </p:nvSpPr>
        <p:spPr>
          <a:xfrm>
            <a:off x="7505462" y="6078855"/>
            <a:ext cx="1946672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Novel Sensors</a:t>
            </a:r>
            <a:endParaRPr lang="en-US" sz="2150" dirty="0"/>
          </a:p>
        </p:txBody>
      </p:sp>
      <p:sp>
        <p:nvSpPr>
          <p:cNvPr id="22" name="Text 15"/>
          <p:cNvSpPr/>
          <p:nvPr/>
        </p:nvSpPr>
        <p:spPr>
          <a:xfrm>
            <a:off x="780812" y="6901339"/>
            <a:ext cx="13068776" cy="7138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Addressing these challenges will lead to advancements in robust outdoor SLAM, enabling the development of intelligent robots that can navigate complex and dynamic environments.</a:t>
            </a:r>
            <a:endParaRPr lang="en-US" sz="17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26" name="19 - Future SLAM research will 1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634720" y="743013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51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736163"/>
            <a:ext cx="5203269" cy="6503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Agenda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8424" y="2036802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6185" y="2114788"/>
            <a:ext cx="112752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04818" y="2036802"/>
            <a:ext cx="2601635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404818" y="2486739"/>
            <a:ext cx="5806321" cy="332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Overview of SLAM and its applications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19261" y="2036802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64636" y="2114788"/>
            <a:ext cx="177403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8095655" y="2036802"/>
            <a:ext cx="3082171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Foundational Principles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8095655" y="2486739"/>
            <a:ext cx="5806321" cy="665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concepts behind SLAM, including factor graphs and architecture.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8424" y="3594735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4514" y="3672721"/>
            <a:ext cx="176093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04818" y="3594735"/>
            <a:ext cx="3582829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State-of-the-Art Algorithms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404818" y="4044672"/>
            <a:ext cx="5806321" cy="665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Deep dive into prominent SLAM approaches: ORB-SLAM2, LOAM, and VINS-Fusion.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19261" y="3594735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50110" y="3672721"/>
            <a:ext cx="206454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8095655" y="3594735"/>
            <a:ext cx="2601635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Frontiers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8095655" y="4044672"/>
            <a:ext cx="5806321" cy="665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Exploring emerging trends like direct methods, semantic SLAM, and learning-based enhancements.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8424" y="5152668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4157" y="5230654"/>
            <a:ext cx="176808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04818" y="5152668"/>
            <a:ext cx="2778800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Comparative Analysis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404818" y="5602605"/>
            <a:ext cx="5806321" cy="665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Evaluating the strengths and weaknesses of different SLAM methods.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19261" y="5152668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558326" y="5230654"/>
            <a:ext cx="190143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2450" dirty="0"/>
          </a:p>
        </p:txBody>
      </p:sp>
      <p:sp>
        <p:nvSpPr>
          <p:cNvPr id="25" name="Text 23"/>
          <p:cNvSpPr/>
          <p:nvPr/>
        </p:nvSpPr>
        <p:spPr>
          <a:xfrm>
            <a:off x="8095655" y="5152668"/>
            <a:ext cx="5406628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Persistent Challenges &amp; Future Directions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8095655" y="5602605"/>
            <a:ext cx="5806321" cy="665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Analyzing current limitations and potential future advancements.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8424" y="6710601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70585" y="6788587"/>
            <a:ext cx="183952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</a:t>
            </a:r>
            <a:endParaRPr lang="en-US" sz="2450" dirty="0"/>
          </a:p>
        </p:txBody>
      </p:sp>
      <p:sp>
        <p:nvSpPr>
          <p:cNvPr id="29" name="Text 27"/>
          <p:cNvSpPr/>
          <p:nvPr/>
        </p:nvSpPr>
        <p:spPr>
          <a:xfrm>
            <a:off x="1404818" y="6710601"/>
            <a:ext cx="2601635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2000" dirty="0"/>
          </a:p>
        </p:txBody>
      </p:sp>
      <p:sp>
        <p:nvSpPr>
          <p:cNvPr id="30" name="Text 28"/>
          <p:cNvSpPr/>
          <p:nvPr/>
        </p:nvSpPr>
        <p:spPr>
          <a:xfrm>
            <a:off x="1404818" y="7160538"/>
            <a:ext cx="5806321" cy="332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Summarizing key insights and future directions in SLAM.</a:t>
            </a:r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36" name="02 - Here-s the agenda for tod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19530" y="761238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12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965" y="142799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5400" dirty="0">
              <a:solidFill>
                <a:srgbClr val="F2F0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5771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Summary:</a:t>
            </a:r>
            <a:endParaRPr lang="en-US" sz="2800" b="1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2754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Evolution of SLAM from indoor to large-scale outdoor environments.</a:t>
            </a:r>
            <a:endParaRPr lang="en-US" sz="20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66974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Foundational principles underpinning modern SLAM systems.</a:t>
            </a:r>
            <a:endParaRPr lang="en-US" sz="20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11194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Analysis of state-of-the-art algorithms: ORB-SLAM2, LOAM, VINS-Fusion.</a:t>
            </a:r>
            <a:endParaRPr lang="en-US" sz="20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55414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techniques addressing specific outdoor challenges.</a:t>
            </a:r>
            <a:endParaRPr lang="en-US" sz="20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99633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Ongoing challenges and promising future research directions.</a:t>
            </a:r>
            <a:endParaRPr lang="en-US" sz="20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607226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Final Thought:</a:t>
            </a:r>
            <a:endParaRPr lang="en-US" sz="2800" b="1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50" y="6661150"/>
            <a:ext cx="1263142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SLAM remains critical for the advancement of autonomous systems, requiring continued innovation to meet the demands of real-world, dynamic, and large-scale environments.</a:t>
            </a:r>
            <a:endParaRPr lang="en-US" sz="20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2"/>
          <a:srcRect t="16160"/>
          <a:stretch>
            <a:fillRect/>
          </a:stretch>
        </p:blipFill>
        <p:spPr>
          <a:xfrm>
            <a:off x="9105265" y="2657475"/>
            <a:ext cx="5798185" cy="4234815"/>
          </a:xfrm>
          <a:prstGeom prst="rect">
            <a:avLst/>
          </a:prstGeom>
        </p:spPr>
      </p:pic>
      <p:pic>
        <p:nvPicPr>
          <p:cNvPr id="13" name="20 - In conclusion SLAM has e 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25170" y="714819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995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576" y="477441"/>
            <a:ext cx="4340543" cy="5425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References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7576" y="1367195"/>
            <a:ext cx="13415248" cy="63860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[1] R. Mur-Artal, J. Montiel, and J.D. Tardós, “ORB-SLAM: A versatile and accurate monocular SLAM system,” IEEE Transactions on Robotics, vol. 31, no. 5, pp. 1147–1163, 2015.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[2] J. Zhang and S. Singh, “LOAM: Lidar Odometry and Mapping in Realtime,” Robotics: Science and Systems (RSS), 2014.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[3] T. Qin, P. Li, and S. Shen, “VINS-Fusion: A versatile and robust multi-sensor fusion framework for visual-inertial state estimation,” IEEE Transactions on Robotics, vol. 34, no. 4, pp. 1004–1020, 2018.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[4] J. Engel, T. Schöps, and D. Cremers, “LSD-SLAM: Large-scale direct monocular SLAM,” European Conference on Computer Vision (ECCV), 2014.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[5] J. Engel, V. Koltun, and D. Cremers, “Direct Sparse Odometry,” IEEE Transactions on Pattern Analysis and Machine Intelligence, vol. 40, no. 3, pp. 611–625, 2018.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[6] B. Bescós, J. Neira, R. Mur-Artal, and J.D. Tardós, “DynaSLAM: Tracking, mapping, and inpainting in dynamic scenes,” IEEE Transactions on Robotics, vol. 36, no. 6, pp. 2032–2038, 2020.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[7] P. Sarlin, D. DeTone, T. Malisiewicz, and A. Rabinovich, “SuperGlue: Learning feature matching with graph neural networks,” Conference on Computer Vision and Pattern Recognition (CVPR), 2020.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[8] S. Wang, R. Clark, H. Wen, and N. Trigoni, “DeepVO: Towards end-to-end visual odometry with deep recurrent convolutional neural networks,” IEEE International Conference on Robotics and Automation (ICRA), 2017.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[9] G. Klein and D. Murray, “Parallel tracking and mapping for small AR workspaces,” International Symposium on Mixed and Augmented Reality (ISMAR), 2007.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[10] F. Dellaert, “Factor Graphs and GTSAM: A hands-on introduction,” Technical Report, 2012.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[11] A. Rosinol, M. Abate, Y. Chang, and L. Carlone, “Kimera: an open-source library for real-time metric-semantic localization and mapping,” IEEE International Conference on Robotics and Automation (ICRA), 2020.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[12] A. Geiger, P. Lenz, and R. Urtasun, “Are we ready for autonomous driving? The KITTI vision benchmark suite,” Conference on Computer Vision and Pattern Recognition (CVPR), 2012.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[13] R. Kümmerle et al., “g2o: A general framework for graph optimization,” IEEE International Conference on Robotics and Automation (ICRA), 2011.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[14] J.T. Barron, B. DeTone, A. Dusmanu, and C. Sweeney, “CodeSLAM: Learning a Compact, Optimizable Representation for Dense Visual SLAM,” Conference on Computer Vision and Pattern Recognition (CVPR), 2018.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[15] Z. Zhi, J. Dong, K. Guo, M. Gharbi, T. Funkhouser, and Q. Huang, “NICE-SLAM: Neural Implicit Scalable Encoding for SLAM,” Conference on Computer Vision and Pattern Recognition (CVPR), 2022.</a:t>
            </a:r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5" name="21 - Here are the key referenc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10565" y="719963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2704"/>
            <a:ext cx="607230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SLAM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845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89603"/>
            <a:ext cx="2845594" cy="2903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Simultaneous Localization and Mapping (SLAM) enables autonomous agents to build maps of unknown environments while simultaneously determining their own positions within those maps.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290845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489603"/>
            <a:ext cx="2845594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SLAM is used in a wide range of applications, including self-driving cars, drones, field robots, and exploration rovers, to enable autonomous navigation and exploration.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290845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489603"/>
            <a:ext cx="2845594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SLAM has evolved from controlled indoor scenarios to more complex large-scale outdoor environments, where it faces unique challenges.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2908459"/>
            <a:ext cx="284559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Outdoor Challenges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843933"/>
            <a:ext cx="2845594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Outdoor SLAM presents challenges such as extended ranges, sparse features, dynamic objects, varying illumination, and unpredictable weather conditions.</a:t>
            </a: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12" name="03 - Simultaneous Localization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8255" y="761238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26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0" y="493871"/>
            <a:ext cx="7886700" cy="11227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Importance of SLAM in Autonomous Navigation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1886069"/>
            <a:ext cx="448985" cy="448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5050" y="2514600"/>
            <a:ext cx="2383988" cy="280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Navigation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5050" y="2902982"/>
            <a:ext cx="7886700" cy="5748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SLAM provides essential information for real-time navigation and decision-making, allowing autonomous agents to understand their surroundings and plan their routes.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4016693"/>
            <a:ext cx="448985" cy="448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5050" y="4645223"/>
            <a:ext cx="2770227" cy="280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Autonomous Operations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5050" y="5033605"/>
            <a:ext cx="7886700" cy="5748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is fundamental for autonomous operations in unstructured environments, enabling agents to map and explore unknown terrains.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6147316"/>
            <a:ext cx="448985" cy="448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5050" y="6775847"/>
            <a:ext cx="2245281" cy="280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Integration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5050" y="7164229"/>
            <a:ext cx="7886700" cy="5748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SLAM can be seamlessly integrated with other systems, such as obstacle avoidance and path planning, for comprehensive autonomous capabilities.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14" name="04 - SLAM is crucial for real 1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01750" y="752856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49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919579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Foundational Principles of SLAM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Factor Graphs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3978116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Factor graphs represent SLAM problems as a network of interconnected nodes (poses and map features) and edges (sensor measurements). This structure efficiently captures relationships and constraints between variables.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089910"/>
            <a:ext cx="302645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Architecture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671054"/>
            <a:ext cx="3978116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SLAM algorithms typically follow a modular front-end/back-end architecture. The front-end processes sensor data, extracts features, and detects loop closures, while the back-end optimizes the global map and pose estimates.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0899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Loop Closure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671054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Loop closure detection plays a crucial role in SLAM, by identifying and correcting drift in the estimated robot trajectory as it revisits previously explored areas.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10" name="05 - Modern SLAM methods use f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37615" y="761238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2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1048"/>
            <a:ext cx="1183338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 from Foundational Principles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69988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04423"/>
            <a:ext cx="288393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Sparsity Exploitation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94841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Factor graphs exploit the sparsity of SLAM problems, allowing efficient management of large maps and optimized computational complexity.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69988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044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394841"/>
            <a:ext cx="3727490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modular architecture of SLAM facilitates the integration of various sensors and allows independent advancements in different components.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69988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04423"/>
            <a:ext cx="294370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Loop Closure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394841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Reliable loop closure mechanisms are essential for maintaining global map consistency and reducing drift in the estimated robot trajectory.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15" name="06 - Three key insights underp 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36980" y="7727950"/>
            <a:ext cx="412750" cy="412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" y="-24130"/>
            <a:ext cx="14570075" cy="2925445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7"/>
          <a:stretch>
            <a:fillRect/>
          </a:stretch>
        </p:blipFill>
        <p:spPr>
          <a:xfrm>
            <a:off x="360680" y="-622935"/>
            <a:ext cx="14185900" cy="484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6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5677733" cy="630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ORB-SLAM2: Overview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4781" y="2320409"/>
            <a:ext cx="90964" cy="4032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9795" y="1789390"/>
            <a:ext cx="2950250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Performance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225397"/>
            <a:ext cx="8693348" cy="6448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Achieves real-time performance without relying on a GPU, making it suitable for resource-constrained platforms.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740878"/>
            </a:avLst>
          </a:prstGeom>
          <a:solidFill>
            <a:srgbClr val="4A2C85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8707" y="3662482"/>
            <a:ext cx="143113" cy="4032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7755" y="3484959"/>
            <a:ext cx="2520196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Features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3920966"/>
            <a:ext cx="6688098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Leverages ORB features for fast and robust feature detection and matching.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740878"/>
            </a:avLst>
          </a:prstGeom>
          <a:solidFill>
            <a:srgbClr val="4A2C85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9183" y="5196840"/>
            <a:ext cx="142161" cy="4032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5714" y="4858107"/>
            <a:ext cx="3627477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Triple-Threaded Architecture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294114"/>
            <a:ext cx="7057430" cy="6448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Runs three parallel threads for tracking, local mapping, and loop closing, optimizing resource utilization.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740878"/>
            </a:avLst>
          </a:prstGeom>
          <a:solidFill>
            <a:srgbClr val="4A2C85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7038" y="6731198"/>
            <a:ext cx="166568" cy="4032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3554" y="6392466"/>
            <a:ext cx="3191589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Loop Closure Mechanism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a reliable loop closure detection mechanism based on bag-of-words for global map consistency.</a:t>
            </a:r>
            <a:endParaRPr lang="en-US" sz="15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0145" y="7637780"/>
            <a:ext cx="2027555" cy="528320"/>
          </a:xfrm>
          <a:prstGeom prst="rect">
            <a:avLst/>
          </a:prstGeom>
        </p:spPr>
      </p:pic>
      <p:pic>
        <p:nvPicPr>
          <p:cNvPr id="23" name="07 - ORB-SLAM2 is a benchmark 1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836650" y="744347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38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792480"/>
            <a:ext cx="10042088" cy="696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ORB-SLAM2: Algorithmic Highlights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0098" y="1934766"/>
            <a:ext cx="2178248" cy="1640919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0603" y="2532340"/>
            <a:ext cx="100608" cy="4457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3181231" y="2157651"/>
            <a:ext cx="4122777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 Binary Descriptors (ORB)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181231" y="2639616"/>
            <a:ext cx="10446187" cy="713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ORB features combine the speed of FAST (Features from Accelerated Segment Test) with the robustness of BRIEF (Binary Robust Independent Elementary Features).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69788" y="3560445"/>
            <a:ext cx="10669072" cy="15240"/>
          </a:xfrm>
          <a:prstGeom prst="roundRect">
            <a:avLst>
              <a:gd name="adj" fmla="val 614310"/>
            </a:avLst>
          </a:prstGeom>
          <a:solidFill>
            <a:srgbClr val="4A2C85"/>
          </a:solidFill>
        </p:spPr>
      </p:sp>
      <p:sp>
        <p:nvSpPr>
          <p:cNvPr id="8" name="Shape 6"/>
          <p:cNvSpPr/>
          <p:nvPr/>
        </p:nvSpPr>
        <p:spPr>
          <a:xfrm>
            <a:off x="780098" y="3687128"/>
            <a:ext cx="4356616" cy="1997512"/>
          </a:xfrm>
          <a:prstGeom prst="roundRect">
            <a:avLst>
              <a:gd name="adj" fmla="val 468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10603" y="4462939"/>
            <a:ext cx="158234" cy="4457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359598" y="3910013"/>
            <a:ext cx="3434358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Three-Threaded Pipeline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359598" y="4391978"/>
            <a:ext cx="8267819" cy="10697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tracking thread estimates the camera pose, the local mapping thread performs bundle adjustment and adds keyframes, and the loop closing thread detects loop closures and refines the global map.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48156" y="5669399"/>
            <a:ext cx="8490704" cy="15240"/>
          </a:xfrm>
          <a:prstGeom prst="roundRect">
            <a:avLst>
              <a:gd name="adj" fmla="val 614310"/>
            </a:avLst>
          </a:prstGeom>
          <a:solidFill>
            <a:srgbClr val="4A2C85"/>
          </a:solidFill>
        </p:spPr>
      </p:sp>
      <p:sp>
        <p:nvSpPr>
          <p:cNvPr id="13" name="Shape 11"/>
          <p:cNvSpPr/>
          <p:nvPr/>
        </p:nvSpPr>
        <p:spPr>
          <a:xfrm>
            <a:off x="780098" y="5796082"/>
            <a:ext cx="6535103" cy="1640919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10603" y="6393656"/>
            <a:ext cx="157163" cy="4457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538085" y="6018967"/>
            <a:ext cx="4349472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Loop Closure Detection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38085" y="6500932"/>
            <a:ext cx="6089333" cy="713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ORB-SLAM2 uses a bag-of-words approach to detect loop closures, ensuring global map consistency and reducing drift.</a:t>
            </a:r>
            <a:endParaRPr lang="en-US" sz="17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19" name="08 - ORB-SLAM2 leverages ORB f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0420" y="743712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41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205" y="604361"/>
            <a:ext cx="10720030" cy="616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LOAM: Leveraging LiDAR for Outdoor SLAM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614964"/>
            <a:ext cx="22860" cy="6010275"/>
          </a:xfrm>
          <a:prstGeom prst="roundRect">
            <a:avLst>
              <a:gd name="adj" fmla="val 362337"/>
            </a:avLst>
          </a:prstGeom>
          <a:solidFill>
            <a:srgbClr val="4A2C85"/>
          </a:solidFill>
        </p:spPr>
      </p:sp>
      <p:sp>
        <p:nvSpPr>
          <p:cNvPr id="4" name="Shape 2"/>
          <p:cNvSpPr/>
          <p:nvPr/>
        </p:nvSpPr>
        <p:spPr>
          <a:xfrm>
            <a:off x="6426041" y="2047161"/>
            <a:ext cx="690205" cy="22860"/>
          </a:xfrm>
          <a:prstGeom prst="roundRect">
            <a:avLst>
              <a:gd name="adj" fmla="val 362337"/>
            </a:avLst>
          </a:prstGeom>
          <a:solidFill>
            <a:srgbClr val="4A2C85"/>
          </a:solidFill>
        </p:spPr>
      </p:sp>
      <p:sp>
        <p:nvSpPr>
          <p:cNvPr id="5" name="Shape 3"/>
          <p:cNvSpPr/>
          <p:nvPr/>
        </p:nvSpPr>
        <p:spPr>
          <a:xfrm>
            <a:off x="7093387" y="1836777"/>
            <a:ext cx="443627" cy="44362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61741" y="1910596"/>
            <a:ext cx="106799" cy="295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65471" y="1812131"/>
            <a:ext cx="2465070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Motivation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90205" y="2238375"/>
            <a:ext cx="5540335" cy="12615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LOAM (Lidar Odometry and Mapping) leverages LiDAR for stable and accurate outdoor SLAM, addressing challenges associated with varying illumination and providing precise 3D measurements.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4153" y="3033117"/>
            <a:ext cx="690205" cy="22860"/>
          </a:xfrm>
          <a:prstGeom prst="roundRect">
            <a:avLst>
              <a:gd name="adj" fmla="val 362337"/>
            </a:avLst>
          </a:prstGeom>
          <a:solidFill>
            <a:srgbClr val="4A2C85"/>
          </a:solidFill>
        </p:spPr>
      </p:sp>
      <p:sp>
        <p:nvSpPr>
          <p:cNvPr id="10" name="Shape 8"/>
          <p:cNvSpPr/>
          <p:nvPr/>
        </p:nvSpPr>
        <p:spPr>
          <a:xfrm>
            <a:off x="7093387" y="2822734"/>
            <a:ext cx="443627" cy="44362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31142" y="2896553"/>
            <a:ext cx="167997" cy="295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399859" y="2798088"/>
            <a:ext cx="2465070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399859" y="3224332"/>
            <a:ext cx="5540335" cy="9461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LOAM extracts geometric features (edges and planes) from LiDAR data, utilizes decoupled odometry and mapping threads, and employs robust registration cost functions.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26041" y="4326493"/>
            <a:ext cx="690205" cy="22860"/>
          </a:xfrm>
          <a:prstGeom prst="roundRect">
            <a:avLst>
              <a:gd name="adj" fmla="val 362337"/>
            </a:avLst>
          </a:prstGeom>
          <a:solidFill>
            <a:srgbClr val="4A2C85"/>
          </a:solidFill>
        </p:spPr>
      </p:sp>
      <p:sp>
        <p:nvSpPr>
          <p:cNvPr id="15" name="Shape 13"/>
          <p:cNvSpPr/>
          <p:nvPr/>
        </p:nvSpPr>
        <p:spPr>
          <a:xfrm>
            <a:off x="7093387" y="4116110"/>
            <a:ext cx="443627" cy="44362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31737" y="4189928"/>
            <a:ext cx="166807" cy="295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2588062" y="4091464"/>
            <a:ext cx="3642479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Geometric Feature Extraction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690205" y="4517708"/>
            <a:ext cx="5540335" cy="9461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LOAM efficiently extracts sharp edges and planar surfaces from LiDAR data, reducing computational load and improving data association.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4153" y="5308521"/>
            <a:ext cx="690205" cy="22860"/>
          </a:xfrm>
          <a:prstGeom prst="roundRect">
            <a:avLst>
              <a:gd name="adj" fmla="val 362337"/>
            </a:avLst>
          </a:prstGeom>
          <a:solidFill>
            <a:srgbClr val="4A2C85"/>
          </a:solidFill>
        </p:spPr>
      </p:sp>
      <p:sp>
        <p:nvSpPr>
          <p:cNvPr id="20" name="Shape 18"/>
          <p:cNvSpPr/>
          <p:nvPr/>
        </p:nvSpPr>
        <p:spPr>
          <a:xfrm>
            <a:off x="7093387" y="5098137"/>
            <a:ext cx="443627" cy="44362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7450" y="5171956"/>
            <a:ext cx="195501" cy="295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399859" y="5073491"/>
            <a:ext cx="2465070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Decoupled Threads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399859" y="5499735"/>
            <a:ext cx="5540335" cy="9461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LOAM separates odometry estimation (real-time incremental motion estimation) from mapping (global map refinement and drift reduction), enabling parallel processing.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426041" y="6290548"/>
            <a:ext cx="690205" cy="22860"/>
          </a:xfrm>
          <a:prstGeom prst="roundRect">
            <a:avLst>
              <a:gd name="adj" fmla="val 362337"/>
            </a:avLst>
          </a:prstGeom>
          <a:solidFill>
            <a:srgbClr val="4A2C85"/>
          </a:solidFill>
        </p:spPr>
      </p:sp>
      <p:sp>
        <p:nvSpPr>
          <p:cNvPr id="25" name="Shape 23"/>
          <p:cNvSpPr/>
          <p:nvPr/>
        </p:nvSpPr>
        <p:spPr>
          <a:xfrm>
            <a:off x="7093387" y="6080165"/>
            <a:ext cx="443627" cy="44362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31499" y="6153983"/>
            <a:ext cx="167402" cy="295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1871067" y="6055519"/>
            <a:ext cx="4359473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Registration Cost Functions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690205" y="6481763"/>
            <a:ext cx="5540335" cy="9461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LOAM uses robust registration cost functions based on point-to-line and point-to-plane distances for stable and convergent optimization.</a:t>
            </a:r>
            <a:endParaRPr lang="en-US" sz="155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2845" y="7612380"/>
            <a:ext cx="2027555" cy="528320"/>
          </a:xfrm>
          <a:prstGeom prst="rect">
            <a:avLst/>
          </a:prstGeom>
        </p:spPr>
      </p:pic>
      <p:pic>
        <p:nvPicPr>
          <p:cNvPr id="31" name="09 - LOAM or Lidar Odometry a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22350" y="742823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642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12654</Words>
  <Application>WPS Presentation</Application>
  <PresentationFormat>On-screen Show (16:9)</PresentationFormat>
  <Paragraphs>428</Paragraphs>
  <Slides>21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SimSun</vt:lpstr>
      <vt:lpstr>Wingdings</vt:lpstr>
      <vt:lpstr>Montserrat</vt:lpstr>
      <vt:lpstr>Montserrat</vt:lpstr>
      <vt:lpstr>Montserrat</vt:lpstr>
      <vt:lpstr>Heebo Light</vt:lpstr>
      <vt:lpstr>Heebo Light</vt:lpstr>
      <vt:lpstr>Heebo Light</vt:lpstr>
      <vt:lpstr>Heebo Bold</vt:lpstr>
      <vt:lpstr>Segoe Print</vt:lpstr>
      <vt:lpstr>Heebo Bold</vt:lpstr>
      <vt:lpstr>Heebo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Askeladd</cp:lastModifiedBy>
  <cp:revision>13</cp:revision>
  <dcterms:created xsi:type="dcterms:W3CDTF">2024-12-13T00:34:00Z</dcterms:created>
  <dcterms:modified xsi:type="dcterms:W3CDTF">2024-12-13T18:13:32Z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BA89145774D94CEF8756514A97FE70FB_13</vt:lpwstr>
  </property>
  <property fmtid="{D5CDD505-2E9C-101B-9397-08002B2CF9AE}" pid="3" name="KSOProductBuildVer">
    <vt:lpwstr>2057-12.2.0.18639</vt:lpwstr>
  </property>
</Properties>
</file>